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7" r:id="rId2"/>
    <p:sldId id="258" r:id="rId3"/>
    <p:sldId id="262" r:id="rId4"/>
    <p:sldId id="263" r:id="rId5"/>
    <p:sldId id="261" r:id="rId6"/>
    <p:sldId id="284" r:id="rId7"/>
    <p:sldId id="264" r:id="rId8"/>
    <p:sldId id="270" r:id="rId9"/>
    <p:sldId id="260" r:id="rId10"/>
    <p:sldId id="265" r:id="rId11"/>
    <p:sldId id="281" r:id="rId12"/>
    <p:sldId id="269" r:id="rId13"/>
    <p:sldId id="278" r:id="rId14"/>
    <p:sldId id="279" r:id="rId15"/>
    <p:sldId id="267" r:id="rId16"/>
    <p:sldId id="271" r:id="rId17"/>
    <p:sldId id="266" r:id="rId18"/>
    <p:sldId id="268" r:id="rId19"/>
    <p:sldId id="280" r:id="rId20"/>
    <p:sldId id="283"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414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02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332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693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07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2626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07754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375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558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67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99876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96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258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638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9945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4/22/2019</a:t>
            </a:fld>
            <a:endParaRPr lang="en-US" dirty="0"/>
          </a:p>
        </p:txBody>
      </p:sp>
    </p:spTree>
    <p:extLst>
      <p:ext uri="{BB962C8B-B14F-4D97-AF65-F5344CB8AC3E}">
        <p14:creationId xmlns:p14="http://schemas.microsoft.com/office/powerpoint/2010/main" val="229596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1543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1807.05520" TargetMode="External"/><Relationship Id="rId2" Type="http://schemas.openxmlformats.org/officeDocument/2006/relationships/hyperlink" Target="https://arxiv.org/abs/1902.1126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F3EE2A-19AC-4E1B-B1D0-7F3BA11A74F7}"/>
              </a:ext>
            </a:extLst>
          </p:cNvPr>
          <p:cNvSpPr>
            <a:spLocks noGrp="1"/>
          </p:cNvSpPr>
          <p:nvPr>
            <p:ph type="subTitle" idx="1"/>
          </p:nvPr>
        </p:nvSpPr>
        <p:spPr>
          <a:xfrm>
            <a:off x="696286" y="4050833"/>
            <a:ext cx="8577717" cy="1096899"/>
          </a:xfrm>
        </p:spPr>
        <p:txBody>
          <a:bodyPr>
            <a:normAutofit lnSpcReduction="10000"/>
          </a:bodyPr>
          <a:lstStyle/>
          <a:p>
            <a:r>
              <a:rPr lang="en-US" dirty="0">
                <a:solidFill>
                  <a:schemeClr val="tx1"/>
                </a:solidFill>
              </a:rPr>
              <a:t>Paper By: M. </a:t>
            </a:r>
            <a:r>
              <a:rPr lang="en-US" dirty="0" err="1">
                <a:solidFill>
                  <a:schemeClr val="tx1"/>
                </a:solidFill>
              </a:rPr>
              <a:t>Saquib</a:t>
            </a:r>
            <a:r>
              <a:rPr lang="en-US" dirty="0">
                <a:solidFill>
                  <a:schemeClr val="tx1"/>
                </a:solidFill>
              </a:rPr>
              <a:t> Sarfraz, Vivek Sharma, Rainer </a:t>
            </a:r>
            <a:r>
              <a:rPr lang="en-US" dirty="0" err="1">
                <a:solidFill>
                  <a:schemeClr val="tx1"/>
                </a:solidFill>
              </a:rPr>
              <a:t>Stiefelhagen</a:t>
            </a:r>
            <a:endParaRPr lang="en-US" dirty="0">
              <a:solidFill>
                <a:schemeClr val="tx1"/>
              </a:solidFill>
            </a:endParaRPr>
          </a:p>
          <a:p>
            <a:endParaRPr lang="en-US" dirty="0">
              <a:solidFill>
                <a:schemeClr val="tx1"/>
              </a:solidFill>
            </a:endParaRPr>
          </a:p>
          <a:p>
            <a:r>
              <a:rPr lang="en-US" sz="1400" dirty="0">
                <a:solidFill>
                  <a:schemeClr val="tx1"/>
                </a:solidFill>
              </a:rPr>
              <a:t>Presented By: Craig Kenney</a:t>
            </a:r>
          </a:p>
        </p:txBody>
      </p:sp>
      <p:sp>
        <p:nvSpPr>
          <p:cNvPr id="2" name="Title 1">
            <a:extLst>
              <a:ext uri="{FF2B5EF4-FFF2-40B4-BE49-F238E27FC236}">
                <a16:creationId xmlns:a16="http://schemas.microsoft.com/office/drawing/2014/main" id="{3F57D027-FAC8-4D3C-B83B-C23A070D27FE}"/>
              </a:ext>
            </a:extLst>
          </p:cNvPr>
          <p:cNvSpPr>
            <a:spLocks noGrp="1"/>
          </p:cNvSpPr>
          <p:nvPr>
            <p:ph type="ctrTitle"/>
          </p:nvPr>
        </p:nvSpPr>
        <p:spPr>
          <a:xfrm>
            <a:off x="1507067" y="2404534"/>
            <a:ext cx="7766936" cy="1646302"/>
          </a:xfrm>
        </p:spPr>
        <p:txBody>
          <a:bodyPr>
            <a:normAutofit fontScale="90000"/>
          </a:bodyPr>
          <a:lstStyle/>
          <a:p>
            <a:r>
              <a:rPr lang="en-US" dirty="0"/>
              <a:t>Efficient Parameter-free Clustering Using First Neighbor Relations</a:t>
            </a:r>
          </a:p>
        </p:txBody>
      </p:sp>
    </p:spTree>
    <p:extLst>
      <p:ext uri="{BB962C8B-B14F-4D97-AF65-F5344CB8AC3E}">
        <p14:creationId xmlns:p14="http://schemas.microsoft.com/office/powerpoint/2010/main" val="85825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8270-DE52-490E-BBC1-83D0DFE859D9}"/>
              </a:ext>
            </a:extLst>
          </p:cNvPr>
          <p:cNvSpPr>
            <a:spLocks noGrp="1"/>
          </p:cNvSpPr>
          <p:nvPr>
            <p:ph type="title"/>
          </p:nvPr>
        </p:nvSpPr>
        <p:spPr/>
        <p:txBody>
          <a:bodyPr/>
          <a:lstStyle/>
          <a:p>
            <a:r>
              <a:rPr lang="en-US" dirty="0"/>
              <a:t>Simple Example – Adjacency Matrix</a:t>
            </a:r>
          </a:p>
        </p:txBody>
      </p:sp>
      <p:sp>
        <p:nvSpPr>
          <p:cNvPr id="3" name="Content Placeholder 2">
            <a:extLst>
              <a:ext uri="{FF2B5EF4-FFF2-40B4-BE49-F238E27FC236}">
                <a16:creationId xmlns:a16="http://schemas.microsoft.com/office/drawing/2014/main" id="{788475D5-D18C-4E5A-BFBB-29346A96E159}"/>
              </a:ext>
            </a:extLst>
          </p:cNvPr>
          <p:cNvSpPr>
            <a:spLocks noGrp="1"/>
          </p:cNvSpPr>
          <p:nvPr>
            <p:ph idx="1"/>
          </p:nvPr>
        </p:nvSpPr>
        <p:spPr>
          <a:xfrm>
            <a:off x="677334" y="4991450"/>
            <a:ext cx="8596668" cy="1049912"/>
          </a:xfrm>
        </p:spPr>
        <p:txBody>
          <a:bodyPr/>
          <a:lstStyle/>
          <a:p>
            <a:r>
              <a:rPr lang="en-US" dirty="0"/>
              <a:t>Then, using the simple formula from before, we can create the adjacency matrix from that set of first neighbors.</a:t>
            </a:r>
          </a:p>
        </p:txBody>
      </p:sp>
      <p:pic>
        <p:nvPicPr>
          <p:cNvPr id="6" name="Picture 5">
            <a:extLst>
              <a:ext uri="{FF2B5EF4-FFF2-40B4-BE49-F238E27FC236}">
                <a16:creationId xmlns:a16="http://schemas.microsoft.com/office/drawing/2014/main" id="{F370E97F-F736-44E7-B575-2B71F42B6EE7}"/>
              </a:ext>
            </a:extLst>
          </p:cNvPr>
          <p:cNvPicPr>
            <a:picLocks noChangeAspect="1"/>
          </p:cNvPicPr>
          <p:nvPr/>
        </p:nvPicPr>
        <p:blipFill>
          <a:blip r:embed="rId2"/>
          <a:stretch>
            <a:fillRect/>
          </a:stretch>
        </p:blipFill>
        <p:spPr>
          <a:xfrm>
            <a:off x="1290057" y="1500987"/>
            <a:ext cx="2543711" cy="3244154"/>
          </a:xfrm>
          <a:prstGeom prst="rect">
            <a:avLst/>
          </a:prstGeom>
        </p:spPr>
      </p:pic>
      <p:pic>
        <p:nvPicPr>
          <p:cNvPr id="8" name="Picture 7">
            <a:extLst>
              <a:ext uri="{FF2B5EF4-FFF2-40B4-BE49-F238E27FC236}">
                <a16:creationId xmlns:a16="http://schemas.microsoft.com/office/drawing/2014/main" id="{93446606-1B7D-410E-8928-C5E056C97695}"/>
              </a:ext>
            </a:extLst>
          </p:cNvPr>
          <p:cNvPicPr>
            <a:picLocks noChangeAspect="1"/>
          </p:cNvPicPr>
          <p:nvPr/>
        </p:nvPicPr>
        <p:blipFill>
          <a:blip r:embed="rId3"/>
          <a:stretch>
            <a:fillRect/>
          </a:stretch>
        </p:blipFill>
        <p:spPr>
          <a:xfrm>
            <a:off x="6730289" y="1500987"/>
            <a:ext cx="3334755" cy="3342004"/>
          </a:xfrm>
          <a:prstGeom prst="rect">
            <a:avLst/>
          </a:prstGeom>
        </p:spPr>
      </p:pic>
      <p:sp>
        <p:nvSpPr>
          <p:cNvPr id="9" name="Arrow: Right 8">
            <a:extLst>
              <a:ext uri="{FF2B5EF4-FFF2-40B4-BE49-F238E27FC236}">
                <a16:creationId xmlns:a16="http://schemas.microsoft.com/office/drawing/2014/main" id="{9D8646D5-66DA-4F30-9A87-F551FFE0587E}"/>
              </a:ext>
            </a:extLst>
          </p:cNvPr>
          <p:cNvSpPr/>
          <p:nvPr/>
        </p:nvSpPr>
        <p:spPr>
          <a:xfrm>
            <a:off x="4580389" y="2758317"/>
            <a:ext cx="140935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156E456-0B53-4908-B376-973D2EDB68E4}"/>
              </a:ext>
            </a:extLst>
          </p:cNvPr>
          <p:cNvPicPr>
            <a:picLocks noChangeAspect="1"/>
          </p:cNvPicPr>
          <p:nvPr/>
        </p:nvPicPr>
        <p:blipFill>
          <a:blip r:embed="rId4"/>
          <a:stretch>
            <a:fillRect/>
          </a:stretch>
        </p:blipFill>
        <p:spPr>
          <a:xfrm>
            <a:off x="4010173" y="2089041"/>
            <a:ext cx="2543711" cy="510634"/>
          </a:xfrm>
          <a:prstGeom prst="rect">
            <a:avLst/>
          </a:prstGeom>
        </p:spPr>
      </p:pic>
    </p:spTree>
    <p:extLst>
      <p:ext uri="{BB962C8B-B14F-4D97-AF65-F5344CB8AC3E}">
        <p14:creationId xmlns:p14="http://schemas.microsoft.com/office/powerpoint/2010/main" val="133057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2F26-B1C6-4D58-BDF3-AA941F14993F}"/>
              </a:ext>
            </a:extLst>
          </p:cNvPr>
          <p:cNvSpPr>
            <a:spLocks noGrp="1"/>
          </p:cNvSpPr>
          <p:nvPr>
            <p:ph type="title"/>
          </p:nvPr>
        </p:nvSpPr>
        <p:spPr/>
        <p:txBody>
          <a:bodyPr/>
          <a:lstStyle/>
          <a:p>
            <a:r>
              <a:rPr lang="en-US" dirty="0"/>
              <a:t>Simple Example - Graph</a:t>
            </a:r>
          </a:p>
        </p:txBody>
      </p:sp>
      <p:sp>
        <p:nvSpPr>
          <p:cNvPr id="8" name="Content Placeholder 2">
            <a:extLst>
              <a:ext uri="{FF2B5EF4-FFF2-40B4-BE49-F238E27FC236}">
                <a16:creationId xmlns:a16="http://schemas.microsoft.com/office/drawing/2014/main" id="{45F20775-A098-458E-92A6-9281DE197809}"/>
              </a:ext>
            </a:extLst>
          </p:cNvPr>
          <p:cNvSpPr txBox="1">
            <a:spLocks/>
          </p:cNvSpPr>
          <p:nvPr/>
        </p:nvSpPr>
        <p:spPr>
          <a:xfrm>
            <a:off x="677334" y="4446165"/>
            <a:ext cx="8596668" cy="183718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And if we take that adjacency matrix and create a graph, we can easily see how that graph has been broken into three connected segments, these are our clusters.</a:t>
            </a:r>
          </a:p>
          <a:p>
            <a:r>
              <a:rPr lang="en-US" dirty="0"/>
              <a:t>These clusters match a grouping made by astronomers into rocky planets(Venus, Earth, Mars, Moon, Mercury), gas planets(Saturn, Jupiter), and ice giants(Neptune, Uranus).</a:t>
            </a:r>
          </a:p>
        </p:txBody>
      </p:sp>
      <p:pic>
        <p:nvPicPr>
          <p:cNvPr id="11" name="Picture 10">
            <a:extLst>
              <a:ext uri="{FF2B5EF4-FFF2-40B4-BE49-F238E27FC236}">
                <a16:creationId xmlns:a16="http://schemas.microsoft.com/office/drawing/2014/main" id="{1DB7CB79-A5C6-4204-B2D6-6A206566ACD7}"/>
              </a:ext>
            </a:extLst>
          </p:cNvPr>
          <p:cNvPicPr>
            <a:picLocks noChangeAspect="1"/>
          </p:cNvPicPr>
          <p:nvPr/>
        </p:nvPicPr>
        <p:blipFill>
          <a:blip r:embed="rId2"/>
          <a:stretch>
            <a:fillRect/>
          </a:stretch>
        </p:blipFill>
        <p:spPr>
          <a:xfrm>
            <a:off x="968798" y="1537427"/>
            <a:ext cx="2806248" cy="2812349"/>
          </a:xfrm>
          <a:prstGeom prst="rect">
            <a:avLst/>
          </a:prstGeom>
        </p:spPr>
      </p:pic>
      <p:pic>
        <p:nvPicPr>
          <p:cNvPr id="14" name="Picture 13">
            <a:extLst>
              <a:ext uri="{FF2B5EF4-FFF2-40B4-BE49-F238E27FC236}">
                <a16:creationId xmlns:a16="http://schemas.microsoft.com/office/drawing/2014/main" id="{C8211A49-63E5-4053-A0AD-7070083D1F31}"/>
              </a:ext>
            </a:extLst>
          </p:cNvPr>
          <p:cNvPicPr>
            <a:picLocks noChangeAspect="1"/>
          </p:cNvPicPr>
          <p:nvPr/>
        </p:nvPicPr>
        <p:blipFill>
          <a:blip r:embed="rId3"/>
          <a:stretch>
            <a:fillRect/>
          </a:stretch>
        </p:blipFill>
        <p:spPr>
          <a:xfrm>
            <a:off x="4422196" y="1455913"/>
            <a:ext cx="5143270" cy="2775098"/>
          </a:xfrm>
          <a:prstGeom prst="rect">
            <a:avLst/>
          </a:prstGeom>
        </p:spPr>
      </p:pic>
      <p:sp>
        <p:nvSpPr>
          <p:cNvPr id="15" name="Arrow: Right 14">
            <a:extLst>
              <a:ext uri="{FF2B5EF4-FFF2-40B4-BE49-F238E27FC236}">
                <a16:creationId xmlns:a16="http://schemas.microsoft.com/office/drawing/2014/main" id="{EC819B83-19FF-4537-B68E-D691DCDADC4B}"/>
              </a:ext>
            </a:extLst>
          </p:cNvPr>
          <p:cNvSpPr/>
          <p:nvPr/>
        </p:nvSpPr>
        <p:spPr>
          <a:xfrm>
            <a:off x="3843356" y="2701285"/>
            <a:ext cx="5788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19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A0C-4F4C-4BA8-94E3-A17249E03E5D}"/>
              </a:ext>
            </a:extLst>
          </p:cNvPr>
          <p:cNvSpPr>
            <a:spLocks noGrp="1"/>
          </p:cNvSpPr>
          <p:nvPr>
            <p:ph type="title"/>
          </p:nvPr>
        </p:nvSpPr>
        <p:spPr/>
        <p:txBody>
          <a:bodyPr/>
          <a:lstStyle/>
          <a:p>
            <a:r>
              <a:rPr lang="en-US" dirty="0"/>
              <a:t>The Clustering Algorithm – In Practice</a:t>
            </a:r>
          </a:p>
        </p:txBody>
      </p:sp>
      <p:sp>
        <p:nvSpPr>
          <p:cNvPr id="3" name="Content Placeholder 2">
            <a:extLst>
              <a:ext uri="{FF2B5EF4-FFF2-40B4-BE49-F238E27FC236}">
                <a16:creationId xmlns:a16="http://schemas.microsoft.com/office/drawing/2014/main" id="{011B208F-2E9B-48AB-BADC-F1F361F0684D}"/>
              </a:ext>
            </a:extLst>
          </p:cNvPr>
          <p:cNvSpPr>
            <a:spLocks noGrp="1"/>
          </p:cNvSpPr>
          <p:nvPr>
            <p:ph idx="1"/>
          </p:nvPr>
        </p:nvSpPr>
        <p:spPr/>
        <p:txBody>
          <a:bodyPr/>
          <a:lstStyle/>
          <a:p>
            <a:r>
              <a:rPr lang="en-US" dirty="0"/>
              <a:t>In practice, however, the algorithm is not used in its simplest form.</a:t>
            </a:r>
          </a:p>
          <a:p>
            <a:r>
              <a:rPr lang="en-US" dirty="0"/>
              <a:t>Instead of simply running the algorithm once, it is run recursively, using the clusters from the first partition as data points in the next partition, in a manner similar to agglomerative clustering.</a:t>
            </a:r>
          </a:p>
          <a:p>
            <a:r>
              <a:rPr lang="en-US" dirty="0"/>
              <a:t>This is repeated until all clusters have been merged into one, and then the total set of all partitions is the output, a clustering hierarchy.</a:t>
            </a:r>
          </a:p>
          <a:p>
            <a:r>
              <a:rPr lang="en-US" dirty="0"/>
              <a:t>They call their algorithm FINCH, for the First Integer Neighbor it uses and the Clustering Hierarchy it produces.</a:t>
            </a:r>
          </a:p>
          <a:p>
            <a:endParaRPr lang="en-US" dirty="0"/>
          </a:p>
        </p:txBody>
      </p:sp>
    </p:spTree>
    <p:extLst>
      <p:ext uri="{BB962C8B-B14F-4D97-AF65-F5344CB8AC3E}">
        <p14:creationId xmlns:p14="http://schemas.microsoft.com/office/powerpoint/2010/main" val="272143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4FFB-08FC-4399-A59F-1454C563F0A2}"/>
              </a:ext>
            </a:extLst>
          </p:cNvPr>
          <p:cNvSpPr>
            <a:spLocks noGrp="1"/>
          </p:cNvSpPr>
          <p:nvPr>
            <p:ph type="title"/>
          </p:nvPr>
        </p:nvSpPr>
        <p:spPr/>
        <p:txBody>
          <a:bodyPr/>
          <a:lstStyle/>
          <a:p>
            <a:r>
              <a:rPr lang="en-US" dirty="0"/>
              <a:t>Rough Comparison with other methods</a:t>
            </a:r>
          </a:p>
        </p:txBody>
      </p:sp>
      <p:pic>
        <p:nvPicPr>
          <p:cNvPr id="8" name="Picture 7">
            <a:extLst>
              <a:ext uri="{FF2B5EF4-FFF2-40B4-BE49-F238E27FC236}">
                <a16:creationId xmlns:a16="http://schemas.microsoft.com/office/drawing/2014/main" id="{6299BA16-EA35-4B6C-A5F9-2AB87B1138C2}"/>
              </a:ext>
            </a:extLst>
          </p:cNvPr>
          <p:cNvPicPr>
            <a:picLocks noChangeAspect="1"/>
          </p:cNvPicPr>
          <p:nvPr/>
        </p:nvPicPr>
        <p:blipFill>
          <a:blip r:embed="rId2"/>
          <a:stretch>
            <a:fillRect/>
          </a:stretch>
        </p:blipFill>
        <p:spPr>
          <a:xfrm>
            <a:off x="456413" y="1428471"/>
            <a:ext cx="9618528" cy="3411977"/>
          </a:xfrm>
          <a:prstGeom prst="rect">
            <a:avLst/>
          </a:prstGeom>
        </p:spPr>
      </p:pic>
      <p:sp>
        <p:nvSpPr>
          <p:cNvPr id="9" name="Content Placeholder 2">
            <a:extLst>
              <a:ext uri="{FF2B5EF4-FFF2-40B4-BE49-F238E27FC236}">
                <a16:creationId xmlns:a16="http://schemas.microsoft.com/office/drawing/2014/main" id="{7FA9DF68-C85E-4F21-8022-687A0D9726B8}"/>
              </a:ext>
            </a:extLst>
          </p:cNvPr>
          <p:cNvSpPr>
            <a:spLocks noGrp="1"/>
          </p:cNvSpPr>
          <p:nvPr>
            <p:ph idx="1"/>
          </p:nvPr>
        </p:nvSpPr>
        <p:spPr>
          <a:xfrm>
            <a:off x="677334" y="4974672"/>
            <a:ext cx="8596668" cy="1066690"/>
          </a:xfrm>
        </p:spPr>
        <p:txBody>
          <a:bodyPr>
            <a:normAutofit/>
          </a:bodyPr>
          <a:lstStyle/>
          <a:p>
            <a:endParaRPr lang="en-US" dirty="0"/>
          </a:p>
        </p:txBody>
      </p:sp>
    </p:spTree>
    <p:extLst>
      <p:ext uri="{BB962C8B-B14F-4D97-AF65-F5344CB8AC3E}">
        <p14:creationId xmlns:p14="http://schemas.microsoft.com/office/powerpoint/2010/main" val="89507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BE14-1B73-466F-9428-0D46041D2AC9}"/>
              </a:ext>
            </a:extLst>
          </p:cNvPr>
          <p:cNvSpPr>
            <a:spLocks noGrp="1"/>
          </p:cNvSpPr>
          <p:nvPr>
            <p:ph type="title"/>
          </p:nvPr>
        </p:nvSpPr>
        <p:spPr/>
        <p:txBody>
          <a:bodyPr/>
          <a:lstStyle/>
          <a:p>
            <a:r>
              <a:rPr lang="en-US" dirty="0"/>
              <a:t>Experimental Setup - Data</a:t>
            </a:r>
          </a:p>
        </p:txBody>
      </p:sp>
      <p:sp>
        <p:nvSpPr>
          <p:cNvPr id="3" name="Content Placeholder 2">
            <a:extLst>
              <a:ext uri="{FF2B5EF4-FFF2-40B4-BE49-F238E27FC236}">
                <a16:creationId xmlns:a16="http://schemas.microsoft.com/office/drawing/2014/main" id="{B6D23E30-88BF-4A0C-A56C-FA3BD9FA1640}"/>
              </a:ext>
            </a:extLst>
          </p:cNvPr>
          <p:cNvSpPr>
            <a:spLocks noGrp="1"/>
          </p:cNvSpPr>
          <p:nvPr>
            <p:ph idx="1"/>
          </p:nvPr>
        </p:nvSpPr>
        <p:spPr>
          <a:xfrm>
            <a:off x="677334" y="3212983"/>
            <a:ext cx="8596668" cy="2828379"/>
          </a:xfrm>
        </p:spPr>
        <p:txBody>
          <a:bodyPr>
            <a:normAutofit fontScale="92500" lnSpcReduction="10000"/>
          </a:bodyPr>
          <a:lstStyle/>
          <a:p>
            <a:r>
              <a:rPr lang="en-US" dirty="0"/>
              <a:t>Mice Protein – expression levels of 77 proteins.</a:t>
            </a:r>
          </a:p>
          <a:p>
            <a:r>
              <a:rPr lang="en-US" dirty="0"/>
              <a:t>Reuters – 800000 news articles, of which they use a sampled subset of 10000. (TF-IDF features are 2000 dimensions.)</a:t>
            </a:r>
          </a:p>
          <a:p>
            <a:r>
              <a:rPr lang="en-US" dirty="0"/>
              <a:t>STL-10 - image recognition dataset, 10 classes with 1300 examples each.</a:t>
            </a:r>
          </a:p>
          <a:p>
            <a:r>
              <a:rPr lang="en-US" dirty="0"/>
              <a:t>BBTs01 and BFs05 – facial recognition/clustering on episodes of tv shows.</a:t>
            </a:r>
          </a:p>
          <a:p>
            <a:r>
              <a:rPr lang="en-US" dirty="0"/>
              <a:t>MNIST – three variants of the MNIST handwritten digits dataset, MNIST_10k, MNIST_70k, and MNIST_8M.</a:t>
            </a:r>
          </a:p>
          <a:p>
            <a:r>
              <a:rPr lang="en-US" dirty="0"/>
              <a:t>For STL-10, BBTs01, and BFs05 they rely on features from a CNN, and for MNIST they test separately on both features from a CNN and the pixels of the image.</a:t>
            </a:r>
          </a:p>
        </p:txBody>
      </p:sp>
      <p:pic>
        <p:nvPicPr>
          <p:cNvPr id="5" name="Picture 4">
            <a:extLst>
              <a:ext uri="{FF2B5EF4-FFF2-40B4-BE49-F238E27FC236}">
                <a16:creationId xmlns:a16="http://schemas.microsoft.com/office/drawing/2014/main" id="{897534A3-4CEE-439F-9445-D3528144C7DF}"/>
              </a:ext>
            </a:extLst>
          </p:cNvPr>
          <p:cNvPicPr>
            <a:picLocks noChangeAspect="1"/>
          </p:cNvPicPr>
          <p:nvPr/>
        </p:nvPicPr>
        <p:blipFill>
          <a:blip r:embed="rId2"/>
          <a:stretch>
            <a:fillRect/>
          </a:stretch>
        </p:blipFill>
        <p:spPr>
          <a:xfrm>
            <a:off x="677334" y="1613224"/>
            <a:ext cx="7902443" cy="1407991"/>
          </a:xfrm>
          <a:prstGeom prst="rect">
            <a:avLst/>
          </a:prstGeom>
        </p:spPr>
      </p:pic>
    </p:spTree>
    <p:extLst>
      <p:ext uri="{BB962C8B-B14F-4D97-AF65-F5344CB8AC3E}">
        <p14:creationId xmlns:p14="http://schemas.microsoft.com/office/powerpoint/2010/main" val="139962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F243-9021-4FFF-8256-B9E2BE11D000}"/>
              </a:ext>
            </a:extLst>
          </p:cNvPr>
          <p:cNvSpPr>
            <a:spLocks noGrp="1"/>
          </p:cNvSpPr>
          <p:nvPr>
            <p:ph type="title"/>
          </p:nvPr>
        </p:nvSpPr>
        <p:spPr/>
        <p:txBody>
          <a:bodyPr/>
          <a:lstStyle/>
          <a:p>
            <a:r>
              <a:rPr lang="en-US" dirty="0"/>
              <a:t>Results – Small-Scale Datasets</a:t>
            </a:r>
          </a:p>
        </p:txBody>
      </p:sp>
      <p:sp>
        <p:nvSpPr>
          <p:cNvPr id="3" name="Content Placeholder 2">
            <a:extLst>
              <a:ext uri="{FF2B5EF4-FFF2-40B4-BE49-F238E27FC236}">
                <a16:creationId xmlns:a16="http://schemas.microsoft.com/office/drawing/2014/main" id="{E6253A8A-DBE2-43B9-A15A-4986B89274BE}"/>
              </a:ext>
            </a:extLst>
          </p:cNvPr>
          <p:cNvSpPr>
            <a:spLocks noGrp="1"/>
          </p:cNvSpPr>
          <p:nvPr>
            <p:ph idx="1"/>
          </p:nvPr>
        </p:nvSpPr>
        <p:spPr>
          <a:xfrm>
            <a:off x="677334" y="5134062"/>
            <a:ext cx="8596668" cy="907300"/>
          </a:xfrm>
        </p:spPr>
        <p:txBody>
          <a:bodyPr/>
          <a:lstStyle/>
          <a:p>
            <a:endParaRPr lang="en-US" dirty="0"/>
          </a:p>
        </p:txBody>
      </p:sp>
      <p:pic>
        <p:nvPicPr>
          <p:cNvPr id="5" name="Picture 4">
            <a:extLst>
              <a:ext uri="{FF2B5EF4-FFF2-40B4-BE49-F238E27FC236}">
                <a16:creationId xmlns:a16="http://schemas.microsoft.com/office/drawing/2014/main" id="{6A8244B7-9792-46D6-8FC1-173E06479157}"/>
              </a:ext>
            </a:extLst>
          </p:cNvPr>
          <p:cNvPicPr>
            <a:picLocks noChangeAspect="1"/>
          </p:cNvPicPr>
          <p:nvPr/>
        </p:nvPicPr>
        <p:blipFill>
          <a:blip r:embed="rId2"/>
          <a:stretch>
            <a:fillRect/>
          </a:stretch>
        </p:blipFill>
        <p:spPr>
          <a:xfrm>
            <a:off x="677334" y="1434909"/>
            <a:ext cx="9892794" cy="3508356"/>
          </a:xfrm>
          <a:prstGeom prst="rect">
            <a:avLst/>
          </a:prstGeom>
        </p:spPr>
      </p:pic>
    </p:spTree>
    <p:extLst>
      <p:ext uri="{BB962C8B-B14F-4D97-AF65-F5344CB8AC3E}">
        <p14:creationId xmlns:p14="http://schemas.microsoft.com/office/powerpoint/2010/main" val="387902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D557-7B5F-41A1-B41E-FF122B166FA1}"/>
              </a:ext>
            </a:extLst>
          </p:cNvPr>
          <p:cNvSpPr>
            <a:spLocks noGrp="1"/>
          </p:cNvSpPr>
          <p:nvPr>
            <p:ph type="title"/>
          </p:nvPr>
        </p:nvSpPr>
        <p:spPr/>
        <p:txBody>
          <a:bodyPr/>
          <a:lstStyle/>
          <a:p>
            <a:r>
              <a:rPr lang="en-US" dirty="0"/>
              <a:t>Results – Large-Scale Datasets</a:t>
            </a:r>
          </a:p>
        </p:txBody>
      </p:sp>
      <p:sp>
        <p:nvSpPr>
          <p:cNvPr id="3" name="Content Placeholder 2">
            <a:extLst>
              <a:ext uri="{FF2B5EF4-FFF2-40B4-BE49-F238E27FC236}">
                <a16:creationId xmlns:a16="http://schemas.microsoft.com/office/drawing/2014/main" id="{F880DC84-100C-4976-A686-D7BF8996897E}"/>
              </a:ext>
            </a:extLst>
          </p:cNvPr>
          <p:cNvSpPr>
            <a:spLocks noGrp="1"/>
          </p:cNvSpPr>
          <p:nvPr>
            <p:ph idx="1"/>
          </p:nvPr>
        </p:nvSpPr>
        <p:spPr>
          <a:xfrm>
            <a:off x="677334" y="4504887"/>
            <a:ext cx="8596668" cy="1518407"/>
          </a:xfrm>
        </p:spPr>
        <p:txBody>
          <a:bodyPr>
            <a:normAutofit/>
          </a:bodyPr>
          <a:lstStyle/>
          <a:p>
            <a:r>
              <a:rPr lang="en-US" dirty="0"/>
              <a:t>When moving to larger scale datasets, very few of the other clustering algorithms were capable of scaling to meet the size of the datasets.</a:t>
            </a:r>
          </a:p>
          <a:p>
            <a:endParaRPr lang="en-US" dirty="0"/>
          </a:p>
          <a:p>
            <a:endParaRPr lang="en-US" dirty="0"/>
          </a:p>
        </p:txBody>
      </p:sp>
      <p:pic>
        <p:nvPicPr>
          <p:cNvPr id="6" name="Picture 5">
            <a:extLst>
              <a:ext uri="{FF2B5EF4-FFF2-40B4-BE49-F238E27FC236}">
                <a16:creationId xmlns:a16="http://schemas.microsoft.com/office/drawing/2014/main" id="{524C131D-36B5-4633-BCE9-EE9022B751BB}"/>
              </a:ext>
            </a:extLst>
          </p:cNvPr>
          <p:cNvPicPr>
            <a:picLocks noChangeAspect="1"/>
          </p:cNvPicPr>
          <p:nvPr/>
        </p:nvPicPr>
        <p:blipFill>
          <a:blip r:embed="rId2"/>
          <a:stretch>
            <a:fillRect/>
          </a:stretch>
        </p:blipFill>
        <p:spPr>
          <a:xfrm>
            <a:off x="507819" y="1403245"/>
            <a:ext cx="4467849" cy="2810267"/>
          </a:xfrm>
          <a:prstGeom prst="rect">
            <a:avLst/>
          </a:prstGeom>
        </p:spPr>
      </p:pic>
      <p:pic>
        <p:nvPicPr>
          <p:cNvPr id="9" name="Picture 8">
            <a:extLst>
              <a:ext uri="{FF2B5EF4-FFF2-40B4-BE49-F238E27FC236}">
                <a16:creationId xmlns:a16="http://schemas.microsoft.com/office/drawing/2014/main" id="{744D6E14-2BE0-4922-92AC-8F799EC9611F}"/>
              </a:ext>
            </a:extLst>
          </p:cNvPr>
          <p:cNvPicPr>
            <a:picLocks noChangeAspect="1"/>
          </p:cNvPicPr>
          <p:nvPr/>
        </p:nvPicPr>
        <p:blipFill>
          <a:blip r:embed="rId3"/>
          <a:stretch>
            <a:fillRect/>
          </a:stretch>
        </p:blipFill>
        <p:spPr>
          <a:xfrm>
            <a:off x="5145183" y="1660455"/>
            <a:ext cx="5201376" cy="2295845"/>
          </a:xfrm>
          <a:prstGeom prst="rect">
            <a:avLst/>
          </a:prstGeom>
        </p:spPr>
      </p:pic>
    </p:spTree>
    <p:extLst>
      <p:ext uri="{BB962C8B-B14F-4D97-AF65-F5344CB8AC3E}">
        <p14:creationId xmlns:p14="http://schemas.microsoft.com/office/powerpoint/2010/main" val="366109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497D-3F4E-4EE2-B847-82DA7D67C71F}"/>
              </a:ext>
            </a:extLst>
          </p:cNvPr>
          <p:cNvSpPr>
            <a:spLocks noGrp="1"/>
          </p:cNvSpPr>
          <p:nvPr>
            <p:ph type="title"/>
          </p:nvPr>
        </p:nvSpPr>
        <p:spPr/>
        <p:txBody>
          <a:bodyPr/>
          <a:lstStyle/>
          <a:p>
            <a:r>
              <a:rPr lang="en-US" dirty="0"/>
              <a:t>Results - Speed</a:t>
            </a:r>
          </a:p>
        </p:txBody>
      </p:sp>
      <p:pic>
        <p:nvPicPr>
          <p:cNvPr id="4" name="Picture 3">
            <a:extLst>
              <a:ext uri="{FF2B5EF4-FFF2-40B4-BE49-F238E27FC236}">
                <a16:creationId xmlns:a16="http://schemas.microsoft.com/office/drawing/2014/main" id="{3193BACB-CB54-4627-9D56-17DCA98A5C74}"/>
              </a:ext>
            </a:extLst>
          </p:cNvPr>
          <p:cNvPicPr>
            <a:picLocks noChangeAspect="1"/>
          </p:cNvPicPr>
          <p:nvPr/>
        </p:nvPicPr>
        <p:blipFill>
          <a:blip r:embed="rId2"/>
          <a:stretch>
            <a:fillRect/>
          </a:stretch>
        </p:blipFill>
        <p:spPr>
          <a:xfrm>
            <a:off x="175104" y="1729755"/>
            <a:ext cx="10706269" cy="2674465"/>
          </a:xfrm>
          <a:prstGeom prst="rect">
            <a:avLst/>
          </a:prstGeom>
        </p:spPr>
      </p:pic>
      <p:sp>
        <p:nvSpPr>
          <p:cNvPr id="6" name="Content Placeholder 2">
            <a:extLst>
              <a:ext uri="{FF2B5EF4-FFF2-40B4-BE49-F238E27FC236}">
                <a16:creationId xmlns:a16="http://schemas.microsoft.com/office/drawing/2014/main" id="{8A509FEA-FAB9-43B2-A495-E9D547868A9D}"/>
              </a:ext>
            </a:extLst>
          </p:cNvPr>
          <p:cNvSpPr>
            <a:spLocks noGrp="1"/>
          </p:cNvSpPr>
          <p:nvPr>
            <p:ph idx="1"/>
          </p:nvPr>
        </p:nvSpPr>
        <p:spPr>
          <a:xfrm>
            <a:off x="677334" y="4613944"/>
            <a:ext cx="8596668" cy="1518407"/>
          </a:xfrm>
        </p:spPr>
        <p:txBody>
          <a:bodyPr>
            <a:normAutofit/>
          </a:bodyPr>
          <a:lstStyle/>
          <a:p>
            <a:r>
              <a:rPr lang="en-US" dirty="0"/>
              <a:t>They attribute FINCH’s speed advantage to the simplicity of the first neighbor calculation, which can be done using fast approximation methods, the one they use here is </a:t>
            </a:r>
            <a:r>
              <a:rPr lang="en-US" dirty="0" err="1"/>
              <a:t>kd</a:t>
            </a:r>
            <a:r>
              <a:rPr lang="en-US" dirty="0"/>
              <a:t>-tree.</a:t>
            </a:r>
          </a:p>
          <a:p>
            <a:endParaRPr lang="en-US" dirty="0"/>
          </a:p>
          <a:p>
            <a:endParaRPr lang="en-US" dirty="0"/>
          </a:p>
        </p:txBody>
      </p:sp>
    </p:spTree>
    <p:extLst>
      <p:ext uri="{BB962C8B-B14F-4D97-AF65-F5344CB8AC3E}">
        <p14:creationId xmlns:p14="http://schemas.microsoft.com/office/powerpoint/2010/main" val="163336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1FFA-92D6-49C0-AFD6-6E50490FFCC3}"/>
              </a:ext>
            </a:extLst>
          </p:cNvPr>
          <p:cNvSpPr>
            <a:spLocks noGrp="1"/>
          </p:cNvSpPr>
          <p:nvPr>
            <p:ph type="title"/>
          </p:nvPr>
        </p:nvSpPr>
        <p:spPr/>
        <p:txBody>
          <a:bodyPr/>
          <a:lstStyle/>
          <a:p>
            <a:r>
              <a:rPr lang="en-US" dirty="0"/>
              <a:t>Results – Convergence Rate</a:t>
            </a:r>
          </a:p>
        </p:txBody>
      </p:sp>
      <p:pic>
        <p:nvPicPr>
          <p:cNvPr id="6" name="Picture 5">
            <a:extLst>
              <a:ext uri="{FF2B5EF4-FFF2-40B4-BE49-F238E27FC236}">
                <a16:creationId xmlns:a16="http://schemas.microsoft.com/office/drawing/2014/main" id="{14018B6F-7503-4347-9B50-7D67ED8D2D7E}"/>
              </a:ext>
            </a:extLst>
          </p:cNvPr>
          <p:cNvPicPr>
            <a:picLocks noChangeAspect="1"/>
          </p:cNvPicPr>
          <p:nvPr/>
        </p:nvPicPr>
        <p:blipFill>
          <a:blip r:embed="rId2"/>
          <a:stretch>
            <a:fillRect/>
          </a:stretch>
        </p:blipFill>
        <p:spPr>
          <a:xfrm>
            <a:off x="677334" y="1566864"/>
            <a:ext cx="8325281" cy="3724271"/>
          </a:xfrm>
          <a:prstGeom prst="rect">
            <a:avLst/>
          </a:prstGeom>
        </p:spPr>
      </p:pic>
      <p:sp>
        <p:nvSpPr>
          <p:cNvPr id="9" name="Content Placeholder 2">
            <a:extLst>
              <a:ext uri="{FF2B5EF4-FFF2-40B4-BE49-F238E27FC236}">
                <a16:creationId xmlns:a16="http://schemas.microsoft.com/office/drawing/2014/main" id="{B0DB7784-50DE-45FF-BAFA-B2B8898A68E3}"/>
              </a:ext>
            </a:extLst>
          </p:cNvPr>
          <p:cNvSpPr>
            <a:spLocks noGrp="1"/>
          </p:cNvSpPr>
          <p:nvPr>
            <p:ph idx="1"/>
          </p:nvPr>
        </p:nvSpPr>
        <p:spPr>
          <a:xfrm>
            <a:off x="677334" y="5360564"/>
            <a:ext cx="8596668" cy="1149291"/>
          </a:xfrm>
        </p:spPr>
        <p:txBody>
          <a:bodyPr>
            <a:normAutofit/>
          </a:bodyPr>
          <a:lstStyle/>
          <a:p>
            <a:r>
              <a:rPr lang="en-US" dirty="0"/>
              <a:t>The cluster count does not ever hit exactly 1 as for these tests they made use of a ground truth clustering and stopped once that had been matched.</a:t>
            </a:r>
          </a:p>
          <a:p>
            <a:endParaRPr lang="en-US" dirty="0"/>
          </a:p>
        </p:txBody>
      </p:sp>
    </p:spTree>
    <p:extLst>
      <p:ext uri="{BB962C8B-B14F-4D97-AF65-F5344CB8AC3E}">
        <p14:creationId xmlns:p14="http://schemas.microsoft.com/office/powerpoint/2010/main" val="409372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118C-A0A5-4780-9A92-7147094AE4D8}"/>
              </a:ext>
            </a:extLst>
          </p:cNvPr>
          <p:cNvSpPr>
            <a:spLocks noGrp="1"/>
          </p:cNvSpPr>
          <p:nvPr>
            <p:ph type="title"/>
          </p:nvPr>
        </p:nvSpPr>
        <p:spPr/>
        <p:txBody>
          <a:bodyPr/>
          <a:lstStyle/>
          <a:p>
            <a:r>
              <a:rPr lang="en-US" dirty="0"/>
              <a:t>Results – Deep Clustering</a:t>
            </a:r>
          </a:p>
        </p:txBody>
      </p:sp>
      <p:sp>
        <p:nvSpPr>
          <p:cNvPr id="5" name="Content Placeholder 2">
            <a:extLst>
              <a:ext uri="{FF2B5EF4-FFF2-40B4-BE49-F238E27FC236}">
                <a16:creationId xmlns:a16="http://schemas.microsoft.com/office/drawing/2014/main" id="{56E92708-23EF-4B3D-AA44-AB9989A90310}"/>
              </a:ext>
            </a:extLst>
          </p:cNvPr>
          <p:cNvSpPr txBox="1">
            <a:spLocks/>
          </p:cNvSpPr>
          <p:nvPr/>
        </p:nvSpPr>
        <p:spPr>
          <a:xfrm>
            <a:off x="677333" y="4043494"/>
            <a:ext cx="9014417" cy="22901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Deep Clustering is a somewhat recent idea to use clustering as part of the learning system of a CNN. They use FINCH here to generate clusters that they then use as labels in training their neural network.</a:t>
            </a:r>
          </a:p>
          <a:p>
            <a:r>
              <a:rPr lang="en-US" dirty="0"/>
              <a:t>They train in steps, using the initial FINCH labels, then re-clustering to update the labels every 20 epochs, for a total of 60-100 epochs.</a:t>
            </a:r>
          </a:p>
          <a:p>
            <a:r>
              <a:rPr lang="en-US" dirty="0"/>
              <a:t>For this test they use 2 hidden layers with 512 neurons each, batch size 256, and initial learning rate 0.01.</a:t>
            </a:r>
          </a:p>
        </p:txBody>
      </p:sp>
      <p:pic>
        <p:nvPicPr>
          <p:cNvPr id="7" name="Picture 6">
            <a:extLst>
              <a:ext uri="{FF2B5EF4-FFF2-40B4-BE49-F238E27FC236}">
                <a16:creationId xmlns:a16="http://schemas.microsoft.com/office/drawing/2014/main" id="{5853F9A5-D61D-4E58-97F2-520E80AB3133}"/>
              </a:ext>
            </a:extLst>
          </p:cNvPr>
          <p:cNvPicPr>
            <a:picLocks noChangeAspect="1"/>
          </p:cNvPicPr>
          <p:nvPr/>
        </p:nvPicPr>
        <p:blipFill>
          <a:blip r:embed="rId2"/>
          <a:stretch>
            <a:fillRect/>
          </a:stretch>
        </p:blipFill>
        <p:spPr>
          <a:xfrm>
            <a:off x="2435051" y="1291439"/>
            <a:ext cx="5081233" cy="2689604"/>
          </a:xfrm>
          <a:prstGeom prst="rect">
            <a:avLst/>
          </a:prstGeom>
        </p:spPr>
      </p:pic>
    </p:spTree>
    <p:extLst>
      <p:ext uri="{BB962C8B-B14F-4D97-AF65-F5344CB8AC3E}">
        <p14:creationId xmlns:p14="http://schemas.microsoft.com/office/powerpoint/2010/main" val="5325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5852-D869-4BD7-90BF-3CC6A3C5B95A}"/>
              </a:ext>
            </a:extLst>
          </p:cNvPr>
          <p:cNvSpPr>
            <a:spLocks noGrp="1"/>
          </p:cNvSpPr>
          <p:nvPr>
            <p:ph type="title"/>
          </p:nvPr>
        </p:nvSpPr>
        <p:spPr>
          <a:xfrm>
            <a:off x="677334" y="609600"/>
            <a:ext cx="9062284" cy="1320800"/>
          </a:xfrm>
        </p:spPr>
        <p:txBody>
          <a:bodyPr>
            <a:normAutofit/>
          </a:bodyPr>
          <a:lstStyle/>
          <a:p>
            <a:r>
              <a:rPr lang="en-US" sz="3200" dirty="0"/>
              <a:t>Clustering</a:t>
            </a:r>
          </a:p>
        </p:txBody>
      </p:sp>
      <p:sp>
        <p:nvSpPr>
          <p:cNvPr id="3" name="Content Placeholder 2">
            <a:extLst>
              <a:ext uri="{FF2B5EF4-FFF2-40B4-BE49-F238E27FC236}">
                <a16:creationId xmlns:a16="http://schemas.microsoft.com/office/drawing/2014/main" id="{0DD026BB-A860-4A93-B2E1-068D874DC3D6}"/>
              </a:ext>
            </a:extLst>
          </p:cNvPr>
          <p:cNvSpPr>
            <a:spLocks noGrp="1"/>
          </p:cNvSpPr>
          <p:nvPr>
            <p:ph idx="1"/>
          </p:nvPr>
        </p:nvSpPr>
        <p:spPr>
          <a:xfrm>
            <a:off x="677334" y="4345497"/>
            <a:ext cx="8596668" cy="1695865"/>
          </a:xfrm>
        </p:spPr>
        <p:txBody>
          <a:bodyPr>
            <a:normAutofit lnSpcReduction="10000"/>
          </a:bodyPr>
          <a:lstStyle/>
          <a:p>
            <a:r>
              <a:rPr lang="en-US" dirty="0"/>
              <a:t>Clustering is one of the core pre-Deep Learning Machine Learning methods.</a:t>
            </a:r>
          </a:p>
          <a:p>
            <a:r>
              <a:rPr lang="en-US" dirty="0"/>
              <a:t>It is unsupervised learning, and it aims to group similar data points together into groups. </a:t>
            </a:r>
          </a:p>
          <a:p>
            <a:r>
              <a:rPr lang="en-US" dirty="0"/>
              <a:t>There are three categories of clustering methods: Centroid (K-Means), Agglomerative, and Graph (Spectral Methods).</a:t>
            </a:r>
          </a:p>
        </p:txBody>
      </p:sp>
      <p:pic>
        <p:nvPicPr>
          <p:cNvPr id="5" name="Picture 4">
            <a:extLst>
              <a:ext uri="{FF2B5EF4-FFF2-40B4-BE49-F238E27FC236}">
                <a16:creationId xmlns:a16="http://schemas.microsoft.com/office/drawing/2014/main" id="{9D657435-9064-4BD7-9FA3-CDBCFB40BFAF}"/>
              </a:ext>
            </a:extLst>
          </p:cNvPr>
          <p:cNvPicPr>
            <a:picLocks noChangeAspect="1"/>
          </p:cNvPicPr>
          <p:nvPr/>
        </p:nvPicPr>
        <p:blipFill>
          <a:blip r:embed="rId2"/>
          <a:stretch>
            <a:fillRect/>
          </a:stretch>
        </p:blipFill>
        <p:spPr>
          <a:xfrm>
            <a:off x="3466935" y="1363843"/>
            <a:ext cx="3932241" cy="2743423"/>
          </a:xfrm>
          <a:prstGeom prst="rect">
            <a:avLst/>
          </a:prstGeom>
        </p:spPr>
      </p:pic>
    </p:spTree>
    <p:extLst>
      <p:ext uri="{BB962C8B-B14F-4D97-AF65-F5344CB8AC3E}">
        <p14:creationId xmlns:p14="http://schemas.microsoft.com/office/powerpoint/2010/main" val="5257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5181-E4B3-461E-B933-107722DCD33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2D55E5E-57A5-4603-9120-945E1C8DF36A}"/>
              </a:ext>
            </a:extLst>
          </p:cNvPr>
          <p:cNvSpPr>
            <a:spLocks noGrp="1"/>
          </p:cNvSpPr>
          <p:nvPr>
            <p:ph idx="1"/>
          </p:nvPr>
        </p:nvSpPr>
        <p:spPr>
          <a:xfrm>
            <a:off x="677334" y="2843868"/>
            <a:ext cx="8596668" cy="2962602"/>
          </a:xfrm>
        </p:spPr>
        <p:txBody>
          <a:bodyPr/>
          <a:lstStyle/>
          <a:p>
            <a:r>
              <a:rPr lang="en-US" dirty="0"/>
              <a:t>They have managed to create a new form of clustering that requires no hyperparameters from the user, and can run much faster through approximation rather than needing to calculate the full pairwise distance matrix.</a:t>
            </a:r>
          </a:p>
          <a:p>
            <a:endParaRPr lang="en-US" dirty="0"/>
          </a:p>
        </p:txBody>
      </p:sp>
    </p:spTree>
    <p:extLst>
      <p:ext uri="{BB962C8B-B14F-4D97-AF65-F5344CB8AC3E}">
        <p14:creationId xmlns:p14="http://schemas.microsoft.com/office/powerpoint/2010/main" val="250253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C559-9B62-46BF-9A9F-7C4AC7B4EB59}"/>
              </a:ext>
            </a:extLst>
          </p:cNvPr>
          <p:cNvSpPr>
            <a:spLocks noGrp="1"/>
          </p:cNvSpPr>
          <p:nvPr>
            <p:ph type="title"/>
          </p:nvPr>
        </p:nvSpPr>
        <p:spPr>
          <a:xfrm>
            <a:off x="3892491" y="2768600"/>
            <a:ext cx="5574457" cy="1320800"/>
          </a:xfrm>
        </p:spPr>
        <p:txBody>
          <a:bodyPr/>
          <a:lstStyle/>
          <a:p>
            <a:r>
              <a:rPr lang="en-US" dirty="0"/>
              <a:t>Questions?</a:t>
            </a:r>
          </a:p>
        </p:txBody>
      </p:sp>
    </p:spTree>
    <p:extLst>
      <p:ext uri="{BB962C8B-B14F-4D97-AF65-F5344CB8AC3E}">
        <p14:creationId xmlns:p14="http://schemas.microsoft.com/office/powerpoint/2010/main" val="140059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D32C-44C3-494A-926C-9FECC8B2EDE9}"/>
              </a:ext>
            </a:extLst>
          </p:cNvPr>
          <p:cNvSpPr>
            <a:spLocks noGrp="1"/>
          </p:cNvSpPr>
          <p:nvPr>
            <p:ph type="title"/>
          </p:nvPr>
        </p:nvSpPr>
        <p:spPr/>
        <p:txBody>
          <a:bodyPr/>
          <a:lstStyle/>
          <a:p>
            <a:r>
              <a:rPr lang="en-US" dirty="0"/>
              <a:t>Sources and References</a:t>
            </a:r>
          </a:p>
        </p:txBody>
      </p:sp>
      <p:sp>
        <p:nvSpPr>
          <p:cNvPr id="3" name="Content Placeholder 2">
            <a:extLst>
              <a:ext uri="{FF2B5EF4-FFF2-40B4-BE49-F238E27FC236}">
                <a16:creationId xmlns:a16="http://schemas.microsoft.com/office/drawing/2014/main" id="{C5C914AB-3753-4945-985E-7CC07EA61219}"/>
              </a:ext>
            </a:extLst>
          </p:cNvPr>
          <p:cNvSpPr>
            <a:spLocks noGrp="1"/>
          </p:cNvSpPr>
          <p:nvPr>
            <p:ph idx="1"/>
          </p:nvPr>
        </p:nvSpPr>
        <p:spPr>
          <a:xfrm>
            <a:off x="677334" y="1652632"/>
            <a:ext cx="8596668" cy="4595768"/>
          </a:xfrm>
        </p:spPr>
        <p:txBody>
          <a:bodyPr>
            <a:normAutofit/>
          </a:bodyPr>
          <a:lstStyle/>
          <a:p>
            <a:pPr marL="0" indent="0">
              <a:buNone/>
            </a:pPr>
            <a:r>
              <a:rPr lang="en-US" dirty="0"/>
              <a:t>Original Paper:</a:t>
            </a:r>
          </a:p>
          <a:p>
            <a:r>
              <a:rPr lang="en-US" dirty="0"/>
              <a:t>M. S. Sarfraz, V. Sharma, R. </a:t>
            </a:r>
            <a:r>
              <a:rPr lang="en-US" dirty="0" err="1"/>
              <a:t>Stiefelhagen</a:t>
            </a:r>
            <a:r>
              <a:rPr lang="en-US" dirty="0"/>
              <a:t>, “Efficient Parameter-free Clustering Using First Neighbor Relations” (</a:t>
            </a:r>
            <a:r>
              <a:rPr lang="en-US" dirty="0">
                <a:hlinkClick r:id="rId2"/>
              </a:rPr>
              <a:t>arXiv:1902.11266</a:t>
            </a:r>
            <a:r>
              <a:rPr lang="en-US" dirty="0"/>
              <a:t>)</a:t>
            </a:r>
          </a:p>
          <a:p>
            <a:pPr marL="0" indent="0">
              <a:buNone/>
            </a:pPr>
            <a:r>
              <a:rPr lang="en-US" dirty="0"/>
              <a:t>Background Information:</a:t>
            </a:r>
          </a:p>
          <a:p>
            <a:r>
              <a:rPr lang="en-US" dirty="0"/>
              <a:t>M. Caron, P. Bojanowski, A. </a:t>
            </a:r>
            <a:r>
              <a:rPr lang="en-US" dirty="0" err="1"/>
              <a:t>Joulin</a:t>
            </a:r>
            <a:r>
              <a:rPr lang="en-US" dirty="0"/>
              <a:t>, and </a:t>
            </a:r>
            <a:r>
              <a:rPr lang="en-US" dirty="0" err="1"/>
              <a:t>M.Douze</a:t>
            </a:r>
            <a:r>
              <a:rPr lang="en-US" dirty="0"/>
              <a:t>, “Deep Clustering for Unsupervised Learning of Visual Features” (</a:t>
            </a:r>
            <a:r>
              <a:rPr lang="en-US" dirty="0">
                <a:hlinkClick r:id="rId3"/>
              </a:rPr>
              <a:t>arXiv:1807.05520</a:t>
            </a:r>
            <a:r>
              <a:rPr lang="en-US" dirty="0"/>
              <a:t>)</a:t>
            </a:r>
          </a:p>
          <a:p>
            <a:r>
              <a:rPr lang="en-US" dirty="0"/>
              <a:t>M. Muja and D. G. Lowe. Scalable nearest neighbor algorithms for high dimensional data. PAMI, 2014.</a:t>
            </a:r>
          </a:p>
          <a:p>
            <a:endParaRPr lang="en-US" dirty="0"/>
          </a:p>
          <a:p>
            <a:endParaRPr lang="en-US" dirty="0"/>
          </a:p>
        </p:txBody>
      </p:sp>
    </p:spTree>
    <p:extLst>
      <p:ext uri="{BB962C8B-B14F-4D97-AF65-F5344CB8AC3E}">
        <p14:creationId xmlns:p14="http://schemas.microsoft.com/office/powerpoint/2010/main" val="112782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4482-A606-43A5-8C0E-1DBE424F49FB}"/>
              </a:ext>
            </a:extLst>
          </p:cNvPr>
          <p:cNvSpPr>
            <a:spLocks noGrp="1"/>
          </p:cNvSpPr>
          <p:nvPr>
            <p:ph type="title"/>
          </p:nvPr>
        </p:nvSpPr>
        <p:spPr/>
        <p:txBody>
          <a:bodyPr/>
          <a:lstStyle/>
          <a:p>
            <a:r>
              <a:rPr lang="en-US" dirty="0"/>
              <a:t>Clustering Methods – K-means</a:t>
            </a:r>
          </a:p>
        </p:txBody>
      </p:sp>
      <p:sp>
        <p:nvSpPr>
          <p:cNvPr id="3" name="Content Placeholder 2">
            <a:extLst>
              <a:ext uri="{FF2B5EF4-FFF2-40B4-BE49-F238E27FC236}">
                <a16:creationId xmlns:a16="http://schemas.microsoft.com/office/drawing/2014/main" id="{09ED7710-3BC9-4041-A609-E744D67DC6AE}"/>
              </a:ext>
            </a:extLst>
          </p:cNvPr>
          <p:cNvSpPr>
            <a:spLocks noGrp="1"/>
          </p:cNvSpPr>
          <p:nvPr>
            <p:ph idx="1"/>
          </p:nvPr>
        </p:nvSpPr>
        <p:spPr>
          <a:xfrm>
            <a:off x="677334" y="3061982"/>
            <a:ext cx="8596668" cy="3305262"/>
          </a:xfrm>
        </p:spPr>
        <p:txBody>
          <a:bodyPr/>
          <a:lstStyle/>
          <a:p>
            <a:r>
              <a:rPr lang="en-US" dirty="0"/>
              <a:t>K-means clustering begins with K clusters, either partitioned randomly, based on random points as center, or other, more complex methods.</a:t>
            </a:r>
          </a:p>
          <a:p>
            <a:r>
              <a:rPr lang="en-US" dirty="0"/>
              <a:t>Then, the clusters are iteratively updated by calculating the center of each cluster, and assigning points to the cluster whose center they are closest to each step.</a:t>
            </a:r>
          </a:p>
          <a:p>
            <a:r>
              <a:rPr lang="en-US" dirty="0"/>
              <a:t>The algorithm is finished when iteration no longer changes the cluster assignments.</a:t>
            </a:r>
          </a:p>
        </p:txBody>
      </p:sp>
    </p:spTree>
    <p:extLst>
      <p:ext uri="{BB962C8B-B14F-4D97-AF65-F5344CB8AC3E}">
        <p14:creationId xmlns:p14="http://schemas.microsoft.com/office/powerpoint/2010/main" val="382609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C1A4-BDCC-44BD-BF3D-5DA9E925C1A1}"/>
              </a:ext>
            </a:extLst>
          </p:cNvPr>
          <p:cNvSpPr>
            <a:spLocks noGrp="1"/>
          </p:cNvSpPr>
          <p:nvPr>
            <p:ph type="title"/>
          </p:nvPr>
        </p:nvSpPr>
        <p:spPr/>
        <p:txBody>
          <a:bodyPr/>
          <a:lstStyle/>
          <a:p>
            <a:r>
              <a:rPr lang="en-US" dirty="0"/>
              <a:t>Clustering Methods - Agglomerative </a:t>
            </a:r>
          </a:p>
        </p:txBody>
      </p:sp>
      <p:sp>
        <p:nvSpPr>
          <p:cNvPr id="4" name="Content Placeholder 2">
            <a:extLst>
              <a:ext uri="{FF2B5EF4-FFF2-40B4-BE49-F238E27FC236}">
                <a16:creationId xmlns:a16="http://schemas.microsoft.com/office/drawing/2014/main" id="{F2D5F4B6-68F9-41C7-AF5A-4956D4EBF58F}"/>
              </a:ext>
            </a:extLst>
          </p:cNvPr>
          <p:cNvSpPr txBox="1">
            <a:spLocks/>
          </p:cNvSpPr>
          <p:nvPr/>
        </p:nvSpPr>
        <p:spPr>
          <a:xfrm>
            <a:off x="677334" y="3061982"/>
            <a:ext cx="8596668" cy="3305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Agglomerative clustering begins by treating every single data point as its own cluster, and then repeatedly merging the clusters which are closest to each other, until the target number of clusters is reached.</a:t>
            </a:r>
          </a:p>
          <a:p>
            <a:r>
              <a:rPr lang="en-US" dirty="0"/>
              <a:t>This can be done in a variety of ways, depending on how distance is calculated – for example: using the center of each cluster, using the minimum or maximum distances between points in the two clusters, and so on.</a:t>
            </a:r>
          </a:p>
        </p:txBody>
      </p:sp>
    </p:spTree>
    <p:extLst>
      <p:ext uri="{BB962C8B-B14F-4D97-AF65-F5344CB8AC3E}">
        <p14:creationId xmlns:p14="http://schemas.microsoft.com/office/powerpoint/2010/main" val="235847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B238459-63FD-4CE0-ADAA-732B0B3F72AF}"/>
              </a:ext>
            </a:extLst>
          </p:cNvPr>
          <p:cNvSpPr>
            <a:spLocks noGrp="1" noChangeArrowheads="1"/>
          </p:cNvSpPr>
          <p:nvPr>
            <p:ph type="title"/>
          </p:nvPr>
        </p:nvSpPr>
        <p:spPr/>
        <p:txBody>
          <a:bodyPr/>
          <a:lstStyle/>
          <a:p>
            <a:pPr eaLnBrk="1" hangingPunct="1"/>
            <a:r>
              <a:rPr lang="en-US" altLang="en-US" dirty="0"/>
              <a:t>Parameter-free</a:t>
            </a:r>
          </a:p>
        </p:txBody>
      </p:sp>
      <p:sp>
        <p:nvSpPr>
          <p:cNvPr id="6147" name="Content Placeholder 2">
            <a:extLst>
              <a:ext uri="{FF2B5EF4-FFF2-40B4-BE49-F238E27FC236}">
                <a16:creationId xmlns:a16="http://schemas.microsoft.com/office/drawing/2014/main" id="{9E257183-6519-4656-8EAC-FBE80B8D55C2}"/>
              </a:ext>
            </a:extLst>
          </p:cNvPr>
          <p:cNvSpPr>
            <a:spLocks noGrp="1" noChangeArrowheads="1"/>
          </p:cNvSpPr>
          <p:nvPr>
            <p:ph idx="1"/>
          </p:nvPr>
        </p:nvSpPr>
        <p:spPr/>
        <p:txBody>
          <a:bodyPr/>
          <a:lstStyle/>
          <a:p>
            <a:pPr eaLnBrk="1" hangingPunct="1"/>
            <a:r>
              <a:rPr lang="en-US" altLang="en-US" dirty="0"/>
              <a:t>The existing methods of clustering all have something in common – they need to have parameters assigned by an expert.</a:t>
            </a:r>
          </a:p>
          <a:p>
            <a:pPr eaLnBrk="1" hangingPunct="1"/>
            <a:r>
              <a:rPr lang="en-US" altLang="en-US" dirty="0"/>
              <a:t>Most significantly, K, the target number of clusters in the final clustering.</a:t>
            </a:r>
          </a:p>
          <a:p>
            <a:pPr eaLnBrk="1" hangingPunct="1"/>
            <a:r>
              <a:rPr lang="en-US" altLang="en-US" dirty="0"/>
              <a:t>This requires some determination to be made about what types of clustering would be useful based on the data alone, which could be error-prone, or lead to running the clustering algorithm many times to find the set of parameters that creates the most useful result.</a:t>
            </a:r>
          </a:p>
          <a:p>
            <a:pPr eaLnBrk="1" hangingPunct="1"/>
            <a:r>
              <a:rPr lang="en-US" altLang="en-US" dirty="0"/>
              <a:t>This paper’s clustering algorithm removes this element entirely, and is capable of clustering with no extra information beyond the data itself.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D124-B05E-4857-AD5B-79558544CB5A}"/>
              </a:ext>
            </a:extLst>
          </p:cNvPr>
          <p:cNvSpPr>
            <a:spLocks noGrp="1"/>
          </p:cNvSpPr>
          <p:nvPr>
            <p:ph type="title"/>
          </p:nvPr>
        </p:nvSpPr>
        <p:spPr/>
        <p:txBody>
          <a:bodyPr/>
          <a:lstStyle/>
          <a:p>
            <a:r>
              <a:rPr lang="en-US" dirty="0"/>
              <a:t>Background - Approximation</a:t>
            </a:r>
          </a:p>
        </p:txBody>
      </p:sp>
      <p:sp>
        <p:nvSpPr>
          <p:cNvPr id="3" name="Content Placeholder 2">
            <a:extLst>
              <a:ext uri="{FF2B5EF4-FFF2-40B4-BE49-F238E27FC236}">
                <a16:creationId xmlns:a16="http://schemas.microsoft.com/office/drawing/2014/main" id="{E6B11D76-5330-4A7E-A173-599813BFDAD3}"/>
              </a:ext>
            </a:extLst>
          </p:cNvPr>
          <p:cNvSpPr>
            <a:spLocks noGrp="1"/>
          </p:cNvSpPr>
          <p:nvPr>
            <p:ph idx="1"/>
          </p:nvPr>
        </p:nvSpPr>
        <p:spPr>
          <a:xfrm>
            <a:off x="677334" y="2583809"/>
            <a:ext cx="8596668" cy="3457553"/>
          </a:xfrm>
        </p:spPr>
        <p:txBody>
          <a:bodyPr/>
          <a:lstStyle/>
          <a:p>
            <a:r>
              <a:rPr lang="en-US" dirty="0"/>
              <a:t>M. Muja and D. G. Lowe. Scalable nearest neighbor algorithms for high dimensional data. PAMI, 2014.</a:t>
            </a:r>
          </a:p>
          <a:p>
            <a:r>
              <a:rPr lang="en-US" dirty="0"/>
              <a:t>This paper is the source of a fairly important optimization used in the clustering algorithm. Usually, a clustering algorithm will need to calculate pairwise distances for all points when determining distances, but using the randomized k-d algorithm from this paper they can find the first nearest neighbor much faster.</a:t>
            </a:r>
          </a:p>
        </p:txBody>
      </p:sp>
    </p:spTree>
    <p:extLst>
      <p:ext uri="{BB962C8B-B14F-4D97-AF65-F5344CB8AC3E}">
        <p14:creationId xmlns:p14="http://schemas.microsoft.com/office/powerpoint/2010/main" val="44797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08BA-CFFF-4A24-97BA-BF0EC37D39BD}"/>
              </a:ext>
            </a:extLst>
          </p:cNvPr>
          <p:cNvSpPr>
            <a:spLocks noGrp="1"/>
          </p:cNvSpPr>
          <p:nvPr>
            <p:ph type="title"/>
          </p:nvPr>
        </p:nvSpPr>
        <p:spPr/>
        <p:txBody>
          <a:bodyPr/>
          <a:lstStyle/>
          <a:p>
            <a:r>
              <a:rPr lang="en-US" dirty="0"/>
              <a:t>Technique Concept</a:t>
            </a:r>
          </a:p>
        </p:txBody>
      </p:sp>
      <p:sp>
        <p:nvSpPr>
          <p:cNvPr id="6" name="Content Placeholder 5">
            <a:extLst>
              <a:ext uri="{FF2B5EF4-FFF2-40B4-BE49-F238E27FC236}">
                <a16:creationId xmlns:a16="http://schemas.microsoft.com/office/drawing/2014/main" id="{E8A77F41-D27C-42FD-8130-240D766BA4C2}"/>
              </a:ext>
            </a:extLst>
          </p:cNvPr>
          <p:cNvSpPr>
            <a:spLocks noGrp="1"/>
          </p:cNvSpPr>
          <p:nvPr>
            <p:ph idx="1"/>
          </p:nvPr>
        </p:nvSpPr>
        <p:spPr/>
        <p:txBody>
          <a:bodyPr/>
          <a:lstStyle/>
          <a:p>
            <a:r>
              <a:rPr lang="en-US" dirty="0"/>
              <a:t>The primary point that the paper makes, is that typical clustering methods work by interpreting direct distances between data points, which can get less than useful at higher dimensions. They instead want to rely on semantic links, rather than direct distances.</a:t>
            </a:r>
          </a:p>
          <a:p>
            <a:r>
              <a:rPr lang="en-US" dirty="0"/>
              <a:t>In this case, the “semantic link” their clustering algorithm focuses on is the very first neighbor of each point – the single other point that it is closest to.</a:t>
            </a:r>
          </a:p>
        </p:txBody>
      </p:sp>
    </p:spTree>
    <p:extLst>
      <p:ext uri="{BB962C8B-B14F-4D97-AF65-F5344CB8AC3E}">
        <p14:creationId xmlns:p14="http://schemas.microsoft.com/office/powerpoint/2010/main" val="282547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8CBA-1EF7-46EC-91DC-4BB33474C77B}"/>
              </a:ext>
            </a:extLst>
          </p:cNvPr>
          <p:cNvSpPr>
            <a:spLocks noGrp="1"/>
          </p:cNvSpPr>
          <p:nvPr>
            <p:ph type="title"/>
          </p:nvPr>
        </p:nvSpPr>
        <p:spPr/>
        <p:txBody>
          <a:bodyPr/>
          <a:lstStyle/>
          <a:p>
            <a:r>
              <a:rPr lang="en-US" dirty="0"/>
              <a:t>The Clustering Algorithm</a:t>
            </a:r>
          </a:p>
        </p:txBody>
      </p:sp>
      <p:sp>
        <p:nvSpPr>
          <p:cNvPr id="14" name="Content Placeholder 2">
            <a:extLst>
              <a:ext uri="{FF2B5EF4-FFF2-40B4-BE49-F238E27FC236}">
                <a16:creationId xmlns:a16="http://schemas.microsoft.com/office/drawing/2014/main" id="{4E0663DA-0162-4B48-88E8-A68B98BDAC7B}"/>
              </a:ext>
            </a:extLst>
          </p:cNvPr>
          <p:cNvSpPr txBox="1">
            <a:spLocks/>
          </p:cNvSpPr>
          <p:nvPr/>
        </p:nvSpPr>
        <p:spPr>
          <a:xfrm>
            <a:off x="677333" y="3251200"/>
            <a:ext cx="9014417" cy="2671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They first construct an adjacency matrix using the above equation, with </a:t>
            </a:r>
            <a:r>
              <a:rPr lang="en-US" dirty="0" err="1"/>
              <a:t>i</a:t>
            </a:r>
            <a:r>
              <a:rPr lang="en-US" dirty="0"/>
              <a:t> and j representing any two data points, and      </a:t>
            </a:r>
            <a:r>
              <a:rPr lang="en-US" dirty="0" err="1"/>
              <a:t>and</a:t>
            </a:r>
            <a:r>
              <a:rPr lang="en-US" dirty="0"/>
              <a:t>      being their respective first neighbors.</a:t>
            </a:r>
          </a:p>
          <a:p>
            <a:r>
              <a:rPr lang="en-US" dirty="0"/>
              <a:t>So, in the graph created by this adjacency matrix, data points will be connected if they either are related as first neighbors, or if they share the same first neighbor.</a:t>
            </a:r>
          </a:p>
          <a:p>
            <a:r>
              <a:rPr lang="en-US" dirty="0"/>
              <a:t>Finally, the clusters are the connected components of the created graph.</a:t>
            </a:r>
          </a:p>
        </p:txBody>
      </p:sp>
      <p:pic>
        <p:nvPicPr>
          <p:cNvPr id="8" name="Picture 7">
            <a:extLst>
              <a:ext uri="{FF2B5EF4-FFF2-40B4-BE49-F238E27FC236}">
                <a16:creationId xmlns:a16="http://schemas.microsoft.com/office/drawing/2014/main" id="{4DC16E43-8EF0-4FE5-A602-9E4EEAB9D202}"/>
              </a:ext>
            </a:extLst>
          </p:cNvPr>
          <p:cNvPicPr>
            <a:picLocks noChangeAspect="1"/>
          </p:cNvPicPr>
          <p:nvPr/>
        </p:nvPicPr>
        <p:blipFill>
          <a:blip r:embed="rId2"/>
          <a:stretch>
            <a:fillRect/>
          </a:stretch>
        </p:blipFill>
        <p:spPr>
          <a:xfrm>
            <a:off x="2191179" y="1930400"/>
            <a:ext cx="5125165" cy="1028844"/>
          </a:xfrm>
          <a:prstGeom prst="rect">
            <a:avLst/>
          </a:prstGeom>
        </p:spPr>
      </p:pic>
      <p:pic>
        <p:nvPicPr>
          <p:cNvPr id="12" name="Picture 11">
            <a:extLst>
              <a:ext uri="{FF2B5EF4-FFF2-40B4-BE49-F238E27FC236}">
                <a16:creationId xmlns:a16="http://schemas.microsoft.com/office/drawing/2014/main" id="{10D1C556-78F0-4896-B3F5-21F07FAC36B3}"/>
              </a:ext>
            </a:extLst>
          </p:cNvPr>
          <p:cNvPicPr>
            <a:picLocks noChangeAspect="1"/>
          </p:cNvPicPr>
          <p:nvPr/>
        </p:nvPicPr>
        <p:blipFill>
          <a:blip r:embed="rId3"/>
          <a:stretch>
            <a:fillRect/>
          </a:stretch>
        </p:blipFill>
        <p:spPr>
          <a:xfrm>
            <a:off x="5101054" y="3559530"/>
            <a:ext cx="295316" cy="342948"/>
          </a:xfrm>
          <a:prstGeom prst="rect">
            <a:avLst/>
          </a:prstGeom>
        </p:spPr>
      </p:pic>
      <p:pic>
        <p:nvPicPr>
          <p:cNvPr id="16" name="Picture 15">
            <a:extLst>
              <a:ext uri="{FF2B5EF4-FFF2-40B4-BE49-F238E27FC236}">
                <a16:creationId xmlns:a16="http://schemas.microsoft.com/office/drawing/2014/main" id="{A0CED5E6-A763-441A-882B-0C253FE9FA9C}"/>
              </a:ext>
            </a:extLst>
          </p:cNvPr>
          <p:cNvPicPr>
            <a:picLocks noChangeAspect="1"/>
          </p:cNvPicPr>
          <p:nvPr/>
        </p:nvPicPr>
        <p:blipFill>
          <a:blip r:embed="rId4"/>
          <a:stretch>
            <a:fillRect/>
          </a:stretch>
        </p:blipFill>
        <p:spPr>
          <a:xfrm>
            <a:off x="5881230" y="3565822"/>
            <a:ext cx="295316" cy="381053"/>
          </a:xfrm>
          <a:prstGeom prst="rect">
            <a:avLst/>
          </a:prstGeom>
        </p:spPr>
      </p:pic>
    </p:spTree>
    <p:extLst>
      <p:ext uri="{BB962C8B-B14F-4D97-AF65-F5344CB8AC3E}">
        <p14:creationId xmlns:p14="http://schemas.microsoft.com/office/powerpoint/2010/main" val="209431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B6FB-F127-493D-9BFA-B8E7FB3FFB32}"/>
              </a:ext>
            </a:extLst>
          </p:cNvPr>
          <p:cNvSpPr>
            <a:spLocks noGrp="1"/>
          </p:cNvSpPr>
          <p:nvPr>
            <p:ph type="title"/>
          </p:nvPr>
        </p:nvSpPr>
        <p:spPr/>
        <p:txBody>
          <a:bodyPr/>
          <a:lstStyle/>
          <a:p>
            <a:r>
              <a:rPr lang="en-US" dirty="0"/>
              <a:t>Simple Example – First Neighbors</a:t>
            </a:r>
          </a:p>
        </p:txBody>
      </p:sp>
      <p:sp>
        <p:nvSpPr>
          <p:cNvPr id="3" name="Content Placeholder 2">
            <a:extLst>
              <a:ext uri="{FF2B5EF4-FFF2-40B4-BE49-F238E27FC236}">
                <a16:creationId xmlns:a16="http://schemas.microsoft.com/office/drawing/2014/main" id="{BFAAA114-CC2C-4F89-B3E7-044E738A9AEB}"/>
              </a:ext>
            </a:extLst>
          </p:cNvPr>
          <p:cNvSpPr>
            <a:spLocks noGrp="1"/>
          </p:cNvSpPr>
          <p:nvPr>
            <p:ph idx="1"/>
          </p:nvPr>
        </p:nvSpPr>
        <p:spPr>
          <a:xfrm>
            <a:off x="677334" y="4345498"/>
            <a:ext cx="8596668" cy="2285070"/>
          </a:xfrm>
        </p:spPr>
        <p:txBody>
          <a:bodyPr/>
          <a:lstStyle/>
          <a:p>
            <a:r>
              <a:rPr lang="en-US" dirty="0"/>
              <a:t>To get a better idea of how the clustering algorithm works, there is a simple example using 8 planets and the moon.</a:t>
            </a:r>
          </a:p>
          <a:p>
            <a:r>
              <a:rPr lang="en-US" dirty="0"/>
              <a:t>The data is taken from NASA’s planetary fact sheet, using the first 15 data attributes, creating the table of first neighbors we can see here.</a:t>
            </a:r>
          </a:p>
          <a:p>
            <a:r>
              <a:rPr lang="en-US" dirty="0"/>
              <a:t>Distance calculated is pairwise Euclidean distance.</a:t>
            </a:r>
          </a:p>
        </p:txBody>
      </p:sp>
      <p:pic>
        <p:nvPicPr>
          <p:cNvPr id="6" name="Picture 5">
            <a:extLst>
              <a:ext uri="{FF2B5EF4-FFF2-40B4-BE49-F238E27FC236}">
                <a16:creationId xmlns:a16="http://schemas.microsoft.com/office/drawing/2014/main" id="{639A9630-B1E5-4894-983B-554546D0C8AA}"/>
              </a:ext>
            </a:extLst>
          </p:cNvPr>
          <p:cNvPicPr>
            <a:picLocks noChangeAspect="1"/>
          </p:cNvPicPr>
          <p:nvPr/>
        </p:nvPicPr>
        <p:blipFill>
          <a:blip r:embed="rId2"/>
          <a:stretch>
            <a:fillRect/>
          </a:stretch>
        </p:blipFill>
        <p:spPr>
          <a:xfrm>
            <a:off x="445731" y="1270000"/>
            <a:ext cx="5849224" cy="3016774"/>
          </a:xfrm>
          <a:prstGeom prst="rect">
            <a:avLst/>
          </a:prstGeom>
        </p:spPr>
      </p:pic>
      <p:pic>
        <p:nvPicPr>
          <p:cNvPr id="8" name="Picture 7">
            <a:extLst>
              <a:ext uri="{FF2B5EF4-FFF2-40B4-BE49-F238E27FC236}">
                <a16:creationId xmlns:a16="http://schemas.microsoft.com/office/drawing/2014/main" id="{71A7AA59-3E63-4F73-AA6A-31585189516B}"/>
              </a:ext>
            </a:extLst>
          </p:cNvPr>
          <p:cNvPicPr>
            <a:picLocks noChangeAspect="1"/>
          </p:cNvPicPr>
          <p:nvPr/>
        </p:nvPicPr>
        <p:blipFill>
          <a:blip r:embed="rId3"/>
          <a:stretch>
            <a:fillRect/>
          </a:stretch>
        </p:blipFill>
        <p:spPr>
          <a:xfrm>
            <a:off x="7355299" y="1343869"/>
            <a:ext cx="2249585" cy="2869036"/>
          </a:xfrm>
          <a:prstGeom prst="rect">
            <a:avLst/>
          </a:prstGeom>
        </p:spPr>
      </p:pic>
      <p:sp>
        <p:nvSpPr>
          <p:cNvPr id="9" name="Arrow: Right 8">
            <a:extLst>
              <a:ext uri="{FF2B5EF4-FFF2-40B4-BE49-F238E27FC236}">
                <a16:creationId xmlns:a16="http://schemas.microsoft.com/office/drawing/2014/main" id="{3C6A1220-FFDF-421E-8E6C-39EA7A8A9E4B}"/>
              </a:ext>
            </a:extLst>
          </p:cNvPr>
          <p:cNvSpPr/>
          <p:nvPr/>
        </p:nvSpPr>
        <p:spPr>
          <a:xfrm>
            <a:off x="6535707" y="2536071"/>
            <a:ext cx="5788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6286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1692</TotalTime>
  <Words>1299</Words>
  <Application>Microsoft Office PowerPoint</Application>
  <PresentationFormat>Widescreen</PresentationFormat>
  <Paragraphs>72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 3</vt:lpstr>
      <vt:lpstr>Facet</vt:lpstr>
      <vt:lpstr>Efficient Parameter-free Clustering Using First Neighbor Relations</vt:lpstr>
      <vt:lpstr>Clustering</vt:lpstr>
      <vt:lpstr>Clustering Methods – K-means</vt:lpstr>
      <vt:lpstr>Clustering Methods - Agglomerative </vt:lpstr>
      <vt:lpstr>Parameter-free</vt:lpstr>
      <vt:lpstr>Background - Approximation</vt:lpstr>
      <vt:lpstr>Technique Concept</vt:lpstr>
      <vt:lpstr>The Clustering Algorithm</vt:lpstr>
      <vt:lpstr>Simple Example – First Neighbors</vt:lpstr>
      <vt:lpstr>Simple Example – Adjacency Matrix</vt:lpstr>
      <vt:lpstr>Simple Example - Graph</vt:lpstr>
      <vt:lpstr>The Clustering Algorithm – In Practice</vt:lpstr>
      <vt:lpstr>Rough Comparison with other methods</vt:lpstr>
      <vt:lpstr>Experimental Setup - Data</vt:lpstr>
      <vt:lpstr>Results – Small-Scale Datasets</vt:lpstr>
      <vt:lpstr>Results – Large-Scale Datasets</vt:lpstr>
      <vt:lpstr>Results - Speed</vt:lpstr>
      <vt:lpstr>Results – Convergence Rate</vt:lpstr>
      <vt:lpstr>Results – Deep Clustering</vt:lpstr>
      <vt:lpstr>Conclusions</vt:lpstr>
      <vt:lpstr>Questions?</vt:lpstr>
      <vt:lpstr>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Corrected Multishot MRI Reconstruction Using Generative Networks with Sensitivity Encoding</dc:title>
  <dc:creator>Me</dc:creator>
  <cp:lastModifiedBy>Me</cp:lastModifiedBy>
  <cp:revision>122</cp:revision>
  <dcterms:created xsi:type="dcterms:W3CDTF">2019-03-09T21:11:07Z</dcterms:created>
  <dcterms:modified xsi:type="dcterms:W3CDTF">2019-04-22T12:46:44Z</dcterms:modified>
</cp:coreProperties>
</file>